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15"/>
  </p:notesMasterIdLst>
  <p:handoutMasterIdLst>
    <p:handoutMasterId r:id="rId16"/>
  </p:handoutMasterIdLst>
  <p:sldIdLst>
    <p:sldId id="256" r:id="rId6"/>
    <p:sldId id="389" r:id="rId7"/>
    <p:sldId id="437" r:id="rId8"/>
    <p:sldId id="438" r:id="rId9"/>
    <p:sldId id="440" r:id="rId10"/>
    <p:sldId id="439" r:id="rId11"/>
    <p:sldId id="441" r:id="rId12"/>
    <p:sldId id="442" r:id="rId13"/>
    <p:sldId id="443" r:id="rId14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nicius Salles Santos" initials="VSS" lastIdx="1" clrIdx="0">
    <p:extLst>
      <p:ext uri="{19B8F6BF-5375-455C-9EA6-DF929625EA0E}">
        <p15:presenceInfo xmlns:p15="http://schemas.microsoft.com/office/powerpoint/2012/main" userId="S-1-5-21-4922804-1091600762-3614063847-62770" providerId="AD"/>
      </p:ext>
    </p:extLst>
  </p:cmAuthor>
  <p:cmAuthor id="2" name="Andre Luiz Caccavo Miguel" initials="ALCM" lastIdx="63" clrIdx="1">
    <p:extLst>
      <p:ext uri="{19B8F6BF-5375-455C-9EA6-DF929625EA0E}">
        <p15:presenceInfo xmlns:p15="http://schemas.microsoft.com/office/powerpoint/2012/main" userId="S::andre.caccavo@bcb.gov.br::07911765-4ffa-4678-8e1e-8780c3874d15" providerId="AD"/>
      </p:ext>
    </p:extLst>
  </p:cmAuthor>
  <p:cmAuthor id="3" name="Marcelo Dias Sales" initials="MDS" lastIdx="3" clrIdx="2">
    <p:extLst>
      <p:ext uri="{19B8F6BF-5375-455C-9EA6-DF929625EA0E}">
        <p15:presenceInfo xmlns:p15="http://schemas.microsoft.com/office/powerpoint/2012/main" userId="S::marcelo.sales@bcb.gov.br::0c2346db-b9a0-4b2b-9e03-94f3eea737fe" providerId="AD"/>
      </p:ext>
    </p:extLst>
  </p:cmAuthor>
  <p:cmAuthor id="4" name="Gilneu Francisco Astolfi Vivan" initials="GFAV" lastIdx="14" clrIdx="3">
    <p:extLst>
      <p:ext uri="{19B8F6BF-5375-455C-9EA6-DF929625EA0E}">
        <p15:presenceInfo xmlns:p15="http://schemas.microsoft.com/office/powerpoint/2012/main" userId="S::gilneu.vivan@bcb.gov.br::1b88a130-7def-4073-b6a2-19da54c2dfcc" providerId="AD"/>
      </p:ext>
    </p:extLst>
  </p:cmAuthor>
  <p:cmAuthor id="5" name="Andre Barbosa Costa" initials="ABC" lastIdx="15" clrIdx="4">
    <p:extLst>
      <p:ext uri="{19B8F6BF-5375-455C-9EA6-DF929625EA0E}">
        <p15:presenceInfo xmlns:p15="http://schemas.microsoft.com/office/powerpoint/2012/main" userId="S::andre.barbosa@bcb.gov.br::91b56f37-a8e2-45da-a89e-fc725f2d59a6" providerId="AD"/>
      </p:ext>
    </p:extLst>
  </p:cmAuthor>
  <p:cmAuthor id="6" name="Emerson de Carvalho Silva" initials="EdCS" lastIdx="1" clrIdx="5">
    <p:extLst>
      <p:ext uri="{19B8F6BF-5375-455C-9EA6-DF929625EA0E}">
        <p15:presenceInfo xmlns:p15="http://schemas.microsoft.com/office/powerpoint/2012/main" userId="S-1-5-21-4922804-1091600762-3614063847-15527" providerId="AD"/>
      </p:ext>
    </p:extLst>
  </p:cmAuthor>
  <p:cmAuthor id="7" name="Vinicius Rodrigues de Oliveira" initials="VRdO" lastIdx="2" clrIdx="6">
    <p:extLst>
      <p:ext uri="{19B8F6BF-5375-455C-9EA6-DF929625EA0E}">
        <p15:presenceInfo xmlns:p15="http://schemas.microsoft.com/office/powerpoint/2012/main" userId="S-1-5-21-4922804-1091600762-3614063847-21951" providerId="AD"/>
      </p:ext>
    </p:extLst>
  </p:cmAuthor>
  <p:cmAuthor id="8" name="Rodney Pereira de Macedo" initials="RPdM" lastIdx="3" clrIdx="7"/>
  <p:cmAuthor id="9" name="Alex Ribeiro Milagres" initials="ARM" lastIdx="3" clrIdx="8">
    <p:extLst>
      <p:ext uri="{19B8F6BF-5375-455C-9EA6-DF929625EA0E}">
        <p15:presenceInfo xmlns:p15="http://schemas.microsoft.com/office/powerpoint/2012/main" userId="S-1-5-21-4922804-1091600762-3614063847-13995" providerId="AD"/>
      </p:ext>
    </p:extLst>
  </p:cmAuthor>
  <p:cmAuthor id="10" name="Marcel Bocca Vieira de Rezende Pinto" initials="MBVdRP" lastIdx="4" clrIdx="9">
    <p:extLst>
      <p:ext uri="{19B8F6BF-5375-455C-9EA6-DF929625EA0E}">
        <p15:presenceInfo xmlns:p15="http://schemas.microsoft.com/office/powerpoint/2012/main" userId="S::marcel.pinto@bcb.gov.br::a7696b4a-aca7-4d55-9104-896daaf2f479" providerId="AD"/>
      </p:ext>
    </p:extLst>
  </p:cmAuthor>
  <p:cmAuthor id="11" name="Gilberto Master Penedo" initials="GMP" lastIdx="3" clrIdx="10">
    <p:extLst>
      <p:ext uri="{19B8F6BF-5375-455C-9EA6-DF929625EA0E}">
        <p15:presenceInfo xmlns:p15="http://schemas.microsoft.com/office/powerpoint/2012/main" userId="S-1-5-21-4922804-1091600762-3614063847-62752" providerId="AD"/>
      </p:ext>
    </p:extLst>
  </p:cmAuthor>
  <p:cmAuthor id="12" name="Marcelo Bicalho Viturino de Araujo" initials="MBVdA" lastIdx="1" clrIdx="11">
    <p:extLst>
      <p:ext uri="{19B8F6BF-5375-455C-9EA6-DF929625EA0E}">
        <p15:presenceInfo xmlns:p15="http://schemas.microsoft.com/office/powerpoint/2012/main" userId="S-1-5-21-4922804-1091600762-3614063847-17300" providerId="AD"/>
      </p:ext>
    </p:extLst>
  </p:cmAuthor>
  <p:cmAuthor id="13" name="Regis Baratti Lima Salgado" initials="RS" lastIdx="2" clrIdx="12">
    <p:extLst>
      <p:ext uri="{19B8F6BF-5375-455C-9EA6-DF929625EA0E}">
        <p15:presenceInfo xmlns:p15="http://schemas.microsoft.com/office/powerpoint/2012/main" userId="S-1-5-21-4922804-1091600762-3614063847-23681" providerId="AD"/>
      </p:ext>
    </p:extLst>
  </p:cmAuthor>
  <p:cmAuthor id="14" name="Douglas da Rosa Munchen" initials="DdRM" lastIdx="2" clrIdx="13">
    <p:extLst>
      <p:ext uri="{19B8F6BF-5375-455C-9EA6-DF929625EA0E}">
        <p15:presenceInfo xmlns:p15="http://schemas.microsoft.com/office/powerpoint/2012/main" userId="S-1-5-21-4922804-1091600762-3614063847-148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5C70"/>
    <a:srgbClr val="015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108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73826-D360-4C5B-855F-7E642EA2E534}" type="datetimeFigureOut">
              <a:rPr lang="pt-BR" smtClean="0"/>
              <a:t>17/03/2020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C8E63B-41B6-4596-822D-AFFAD70A8C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9959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A6C18-F861-49A4-92A3-8E2A8F3AA582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GB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AA786-9576-4C85-83DB-ED439E6C2CA3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143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808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71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019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356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55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66173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A786-9576-4C85-83DB-ED439E6C2CA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141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385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9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1533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140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1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2328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r>
              <a:rPr lang="pt-BR" dirty="0"/>
              <a:t>40ª reunião do Comef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9111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2400">
                <a:solidFill>
                  <a:schemeClr val="bg1"/>
                </a:solidFill>
              </a:defRPr>
            </a:lvl1pPr>
          </a:lstStyle>
          <a:p>
            <a:fld id="{C5F80820-6A71-487C-BDE2-8E22AF5868E7}" type="slidenum">
              <a:rPr lang="pt-BR" smtClean="0"/>
              <a:pPr/>
              <a:t>‹nº›</a:t>
            </a:fld>
            <a:r>
              <a:rPr lang="pt-BR"/>
              <a:t>/00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0477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8413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376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40ª reunião do Comef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80820-6A71-487C-BDE2-8E22AF5868E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97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4"/>
            <a:ext cx="12192000" cy="6856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17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09067" y="3184084"/>
            <a:ext cx="10800000" cy="5078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lvl="0" defTabSz="912754">
              <a:lnSpc>
                <a:spcPct val="90000"/>
              </a:lnSpc>
              <a:spcBef>
                <a:spcPts val="998"/>
              </a:spcBef>
            </a:pPr>
            <a:r>
              <a:rPr lang="pt-BR" sz="3000" dirty="0" err="1">
                <a:solidFill>
                  <a:srgbClr val="015C79"/>
                </a:solidFill>
                <a:latin typeface="Calibri" panose="020F0502020204030204" pitchFamily="34" charset="0"/>
              </a:rPr>
              <a:t>Desig</a:t>
            </a:r>
            <a:r>
              <a:rPr lang="pt-BR" sz="3000" dirty="0">
                <a:solidFill>
                  <a:srgbClr val="015C79"/>
                </a:solidFill>
                <a:latin typeface="Calibri" panose="020F0502020204030204" pitchFamily="34" charset="0"/>
              </a:rPr>
              <a:t> – Departamento de Monitoramento do Sistema Financeiro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809067" y="1708084"/>
            <a:ext cx="10080000" cy="5078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lvl="0" defTabSz="912754">
              <a:lnSpc>
                <a:spcPct val="90000"/>
              </a:lnSpc>
              <a:spcBef>
                <a:spcPts val="998"/>
              </a:spcBef>
            </a:pPr>
            <a:r>
              <a:rPr lang="pt-BR" sz="3000" dirty="0">
                <a:solidFill>
                  <a:srgbClr val="015C79"/>
                </a:solidFill>
                <a:latin typeface="Calibri" panose="020F0502020204030204" pitchFamily="34" charset="0"/>
              </a:rPr>
              <a:t>Informações Consignado INSS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826001" y="4644000"/>
            <a:ext cx="2196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2754">
              <a:lnSpc>
                <a:spcPct val="90000"/>
              </a:lnSpc>
              <a:spcBef>
                <a:spcPts val="998"/>
              </a:spcBef>
            </a:pPr>
            <a:r>
              <a:rPr lang="pt-BR" sz="3000" dirty="0" smtClean="0">
                <a:solidFill>
                  <a:srgbClr val="015C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17/03/2020</a:t>
            </a:r>
            <a:endParaRPr lang="pt-BR" sz="3000" dirty="0">
              <a:solidFill>
                <a:srgbClr val="015C7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46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36000" y="89941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1 – Informações Gerais Consignado</a:t>
            </a:r>
            <a:endParaRPr lang="en-GB" sz="4000" b="1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27" name="Imagem 26">
            <a:extLst>
              <a:ext uri="{FF2B5EF4-FFF2-40B4-BE49-F238E27FC236}">
                <a16:creationId xmlns:a16="http://schemas.microsoft.com/office/drawing/2014/main" xmlns="" id="{8000EC6E-07B6-4420-BC35-9E3F5C067F88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" y="1079117"/>
            <a:ext cx="5036825" cy="4316825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xmlns="" id="{818BD0CA-25CF-4FE8-A129-2737A08ECA5A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656700" y="1270587"/>
            <a:ext cx="5040000" cy="4316825"/>
          </a:xfrm>
          <a:prstGeom prst="rect">
            <a:avLst/>
          </a:prstGeom>
        </p:spPr>
      </p:pic>
      <p:pic>
        <p:nvPicPr>
          <p:cNvPr id="29" name="Imagem 28">
            <a:extLst>
              <a:ext uri="{FF2B5EF4-FFF2-40B4-BE49-F238E27FC236}">
                <a16:creationId xmlns:a16="http://schemas.microsoft.com/office/drawing/2014/main" xmlns="" id="{9F412124-5A1C-4BA3-BE4A-779EC0ABC3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9722" y="5440852"/>
            <a:ext cx="3712556" cy="472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63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36000" y="89941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2 – Informações Gerais Consignado INSS</a:t>
            </a:r>
            <a:endParaRPr lang="en-GB" sz="4000" b="1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xmlns="" id="{303096C7-27B2-43F4-8AF2-80153A3DA4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0" y="1246443"/>
            <a:ext cx="6145301" cy="436511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xmlns="" id="{0756536D-B2A0-4BC4-8657-3FC5466E5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201" y="1360901"/>
            <a:ext cx="5246903" cy="425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75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36000" y="89941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2 – Informações Gerais Consignado INSS</a:t>
            </a:r>
            <a:endParaRPr lang="en-GB" sz="4000" b="1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87230EF-7F38-428F-8535-51C7DEEE2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000" y="1024522"/>
            <a:ext cx="5455582" cy="480895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0DD0EF37-9D9D-46BB-B2FE-F96ECF53BA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024522"/>
            <a:ext cx="6044732" cy="465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826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33400" y="136525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4 – Taxa de Juros</a:t>
            </a:r>
            <a:endParaRPr lang="en-GB" sz="4000" b="1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13B312A-CB82-4D56-8D89-B027754D8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3808" y="937852"/>
            <a:ext cx="7084383" cy="498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989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33400" y="136525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4 – Taxa de Juros</a:t>
            </a:r>
            <a:endParaRPr lang="en-GB" sz="4000" b="1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xmlns="" id="{BCAE2575-D0B7-44A6-AEC2-90262D69A3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300" y="1059287"/>
            <a:ext cx="11455400" cy="452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592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BC7D3C43-C099-4955-BD84-D21F8B6D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0820-6A71-487C-BDE2-8E22AF5868E7}" type="slidenum">
              <a:rPr lang="pt-BR" smtClean="0"/>
              <a:pPr/>
              <a:t>7</a:t>
            </a:fld>
            <a:r>
              <a:rPr lang="pt-BR"/>
              <a:t>/00</a:t>
            </a: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46344992-6C8C-4AFC-8F22-6A7488122E18}"/>
              </a:ext>
            </a:extLst>
          </p:cNvPr>
          <p:cNvSpPr txBox="1"/>
          <p:nvPr/>
        </p:nvSpPr>
        <p:spPr>
          <a:xfrm>
            <a:off x="233400" y="136525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5 – Taxa de Juros </a:t>
            </a:r>
            <a:r>
              <a:rPr lang="pt-BR" sz="4000" dirty="0">
                <a:solidFill>
                  <a:srgbClr val="015C79"/>
                </a:solidFill>
                <a:latin typeface="Calibri" panose="020F0502020204030204" pitchFamily="34" charset="0"/>
              </a:rPr>
              <a:t>(proposta)</a:t>
            </a:r>
            <a:endParaRPr lang="en-GB" sz="4000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eta: para a Direita Listrada 6">
            <a:extLst>
              <a:ext uri="{FF2B5EF4-FFF2-40B4-BE49-F238E27FC236}">
                <a16:creationId xmlns:a16="http://schemas.microsoft.com/office/drawing/2014/main" xmlns="" id="{6381A954-0191-4CE9-8E25-0109D62C7421}"/>
              </a:ext>
            </a:extLst>
          </p:cNvPr>
          <p:cNvSpPr/>
          <p:nvPr/>
        </p:nvSpPr>
        <p:spPr>
          <a:xfrm>
            <a:off x="2427036" y="5253573"/>
            <a:ext cx="973667" cy="72813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ABCC7918-7BDF-4A4E-9559-762FC12BC494}"/>
              </a:ext>
            </a:extLst>
          </p:cNvPr>
          <p:cNvSpPr txBox="1"/>
          <p:nvPr/>
        </p:nvSpPr>
        <p:spPr>
          <a:xfrm>
            <a:off x="4038600" y="5186753"/>
            <a:ext cx="66124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pt-BR" sz="2000" dirty="0">
                <a:solidFill>
                  <a:srgbClr val="002060"/>
                </a:solidFill>
              </a:rPr>
              <a:t>Consignado INSS:			</a:t>
            </a:r>
            <a:r>
              <a:rPr lang="pt-BR" sz="2000" b="1" dirty="0">
                <a:solidFill>
                  <a:srgbClr val="C00000"/>
                </a:solidFill>
              </a:rPr>
              <a:t>1,80% a.m. / 23,87% a.a.</a:t>
            </a:r>
          </a:p>
          <a:p>
            <a:pPr>
              <a:spcBef>
                <a:spcPts val="1200"/>
              </a:spcBef>
            </a:pPr>
            <a:r>
              <a:rPr lang="pt-BR" sz="2000" dirty="0">
                <a:solidFill>
                  <a:srgbClr val="002060"/>
                </a:solidFill>
              </a:rPr>
              <a:t>Consignado INSS Cartão:		</a:t>
            </a:r>
            <a:r>
              <a:rPr lang="pt-BR" sz="2000" b="1" dirty="0">
                <a:solidFill>
                  <a:srgbClr val="C00000"/>
                </a:solidFill>
              </a:rPr>
              <a:t>2,60% a.m. / 36,07% a.a.</a:t>
            </a:r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AF455994-FDF0-4A2E-ABE5-A81C6A08B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19" y="965930"/>
            <a:ext cx="10704762" cy="3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163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46344992-6C8C-4AFC-8F22-6A7488122E18}"/>
              </a:ext>
            </a:extLst>
          </p:cNvPr>
          <p:cNvSpPr txBox="1"/>
          <p:nvPr/>
        </p:nvSpPr>
        <p:spPr>
          <a:xfrm>
            <a:off x="233400" y="136525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5 – Taxa de Juros </a:t>
            </a:r>
            <a:r>
              <a:rPr lang="pt-BR" sz="4000" dirty="0">
                <a:solidFill>
                  <a:srgbClr val="015C79"/>
                </a:solidFill>
                <a:latin typeface="Calibri" panose="020F0502020204030204" pitchFamily="34" charset="0"/>
              </a:rPr>
              <a:t>(proposta)</a:t>
            </a:r>
            <a:endParaRPr lang="en-GB" sz="4000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BECD9E74-9540-4715-A149-DF92F974E058}"/>
              </a:ext>
            </a:extLst>
          </p:cNvPr>
          <p:cNvSpPr txBox="1"/>
          <p:nvPr/>
        </p:nvSpPr>
        <p:spPr>
          <a:xfrm>
            <a:off x="590548" y="943850"/>
            <a:ext cx="9171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002060"/>
                </a:solidFill>
              </a:rPr>
              <a:t>Instituições mais impactadas 	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208D1EFB-B8D6-4B3B-BCE7-1563D72A5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48" y="1418912"/>
            <a:ext cx="9057143" cy="4495238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xmlns="" id="{F2998C56-CF27-4C9B-8718-301B91CFD8DD}"/>
              </a:ext>
            </a:extLst>
          </p:cNvPr>
          <p:cNvSpPr txBox="1"/>
          <p:nvPr/>
        </p:nvSpPr>
        <p:spPr>
          <a:xfrm>
            <a:off x="10289117" y="3619359"/>
            <a:ext cx="170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002060"/>
                </a:solidFill>
              </a:rPr>
              <a:t>35%  das</a:t>
            </a:r>
          </a:p>
          <a:p>
            <a:pPr algn="ctr"/>
            <a:r>
              <a:rPr lang="pt-BR" b="1" dirty="0">
                <a:solidFill>
                  <a:srgbClr val="002060"/>
                </a:solidFill>
              </a:rPr>
              <a:t>Concessões de Jan/20</a:t>
            </a:r>
          </a:p>
        </p:txBody>
      </p:sp>
      <p:sp>
        <p:nvSpPr>
          <p:cNvPr id="18" name="Chave Esquerda 17">
            <a:extLst>
              <a:ext uri="{FF2B5EF4-FFF2-40B4-BE49-F238E27FC236}">
                <a16:creationId xmlns:a16="http://schemas.microsoft.com/office/drawing/2014/main" xmlns="" id="{0EE794C4-1CF5-413E-9ACA-9D6D4AD83898}"/>
              </a:ext>
            </a:extLst>
          </p:cNvPr>
          <p:cNvSpPr/>
          <p:nvPr/>
        </p:nvSpPr>
        <p:spPr>
          <a:xfrm rot="10800000">
            <a:off x="9762065" y="2247900"/>
            <a:ext cx="533400" cy="3666250"/>
          </a:xfrm>
          <a:prstGeom prst="leftBrace">
            <a:avLst>
              <a:gd name="adj1" fmla="val 8333"/>
              <a:gd name="adj2" fmla="val 52424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0059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233400" y="136525"/>
            <a:ext cx="11520000" cy="70788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pt-BR" sz="4000" b="1" dirty="0">
                <a:solidFill>
                  <a:srgbClr val="015C79"/>
                </a:solidFill>
                <a:latin typeface="Calibri" panose="020F0502020204030204" pitchFamily="34" charset="0"/>
              </a:rPr>
              <a:t>5 – Taxa de Juros </a:t>
            </a:r>
            <a:r>
              <a:rPr lang="pt-BR" sz="4000" dirty="0">
                <a:solidFill>
                  <a:srgbClr val="015C79"/>
                </a:solidFill>
                <a:latin typeface="Calibri" panose="020F0502020204030204" pitchFamily="34" charset="0"/>
              </a:rPr>
              <a:t>(proposta)</a:t>
            </a:r>
            <a:endParaRPr lang="en-GB" sz="4000" dirty="0">
              <a:solidFill>
                <a:srgbClr val="015C79"/>
              </a:solidFill>
              <a:latin typeface="Calibri" panose="020F050202020403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913B312A-CB82-4D56-8D89-B027754D8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663" y="1075895"/>
            <a:ext cx="7084383" cy="498229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xmlns="" id="{256D6D48-D9E3-4960-A74B-F837608E4AE6}"/>
              </a:ext>
            </a:extLst>
          </p:cNvPr>
          <p:cNvSpPr/>
          <p:nvPr/>
        </p:nvSpPr>
        <p:spPr>
          <a:xfrm>
            <a:off x="5016500" y="1616505"/>
            <a:ext cx="2159000" cy="4165600"/>
          </a:xfrm>
          <a:prstGeom prst="rect">
            <a:avLst/>
          </a:prstGeom>
          <a:noFill/>
          <a:ln w="38100"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Seta: para a Direita Listrada 2">
            <a:extLst>
              <a:ext uri="{FF2B5EF4-FFF2-40B4-BE49-F238E27FC236}">
                <a16:creationId xmlns:a16="http://schemas.microsoft.com/office/drawing/2014/main" xmlns="" id="{FE841F84-5B2C-484C-8E9F-4211409CB8D3}"/>
              </a:ext>
            </a:extLst>
          </p:cNvPr>
          <p:cNvSpPr/>
          <p:nvPr/>
        </p:nvSpPr>
        <p:spPr>
          <a:xfrm>
            <a:off x="8190669" y="3213099"/>
            <a:ext cx="749300" cy="70788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EA4714B5-A46A-41AE-94AE-29239301620D}"/>
              </a:ext>
            </a:extLst>
          </p:cNvPr>
          <p:cNvSpPr txBox="1"/>
          <p:nvPr/>
        </p:nvSpPr>
        <p:spPr>
          <a:xfrm>
            <a:off x="9194800" y="3172309"/>
            <a:ext cx="27559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b="1" dirty="0">
                <a:solidFill>
                  <a:srgbClr val="002060"/>
                </a:solidFill>
              </a:rPr>
              <a:t>Concessões do 4º tri/19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2060"/>
                </a:solidFill>
              </a:rPr>
              <a:t>34% do volume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002060"/>
                </a:solidFill>
              </a:rPr>
              <a:t>47% das operações</a:t>
            </a:r>
          </a:p>
        </p:txBody>
      </p:sp>
    </p:spTree>
    <p:extLst>
      <p:ext uri="{BB962C8B-B14F-4D97-AF65-F5344CB8AC3E}">
        <p14:creationId xmlns:p14="http://schemas.microsoft.com/office/powerpoint/2010/main" val="1931748568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ar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254D2288CCCA488893A216B08574AD" ma:contentTypeVersion="0" ma:contentTypeDescription="Crie um novo documento." ma:contentTypeScope="" ma:versionID="5294c00dd31c52f79f49a541ac1aa8f0">
  <xsd:schema xmlns:xsd="http://www.w3.org/2001/XMLSchema" xmlns:xs="http://www.w3.org/2001/XMLSchema" xmlns:p="http://schemas.microsoft.com/office/2006/metadata/properties" xmlns:ns2="3280e1c7-ea34-4f7d-9898-2292416fd12e" xmlns:ns3="http://schemas.microsoft.com/sharepoint.v3" targetNamespace="http://schemas.microsoft.com/office/2006/metadata/properties" ma:root="true" ma:fieldsID="1486ce64cc8fad23447bfbdf573fdcd9" ns2:_="" ns3:_="">
    <xsd:import namespace="3280e1c7-ea34-4f7d-9898-2292416fd12e"/>
    <xsd:import namespace="http://schemas.microsoft.com/sharepoint.v3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TaxKeywordTaxHTField" minOccurs="0"/>
                <xsd:element ref="ns3:CategoryDescrip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80e1c7-ea34-4f7d-9898-2292416fd12e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Coluna Global de Taxonomia" ma:hidden="true" ma:list="{1c31debc-6ca2-40a6-b0a1-06db25e8a69e}" ma:internalName="TaxCatchAll" ma:showField="CatchAllData" ma:web="ea53c674-ecb3-4ba1-a09e-bf13f9ef70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Coluna Global de Taxonomia1" ma:hidden="true" ma:list="{1c31debc-6ca2-40a6-b0a1-06db25e8a69e}" ma:internalName="TaxCatchAllLabel" ma:readOnly="true" ma:showField="CatchAllDataLabel" ma:web="ea53c674-ecb3-4ba1-a09e-bf13f9ef70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0" nillable="true" ma:taxonomy="true" ma:internalName="TaxKeywordTaxHTField" ma:taxonomyFieldName="TaxKeyword" ma:displayName="Palavras-chave" ma:readOnly="false" ma:fieldId="{23f27201-bee3-471e-b2e7-b64fd8b7ca38}" ma:taxonomyMulti="true" ma:sspId="3a7a7e73-f764-4fdb-9e1d-e1c079f1c20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12" nillable="true" ma:displayName="Descrição" ma:internalName="Category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KeywordTaxHTField xmlns="3280e1c7-ea34-4f7d-9898-2292416fd12e">
      <Terms xmlns="http://schemas.microsoft.com/office/infopath/2007/PartnerControls">
        <TermInfo xmlns="http://schemas.microsoft.com/office/infopath/2007/PartnerControls">
          <TermName xmlns="http://schemas.microsoft.com/office/infopath/2007/PartnerControls">power point</TermName>
          <TermId xmlns="http://schemas.microsoft.com/office/infopath/2007/PartnerControls">dbf68a25-adcc-48bc-b034-b2383e4030fa</TermId>
        </TermInfo>
        <TermInfo xmlns="http://schemas.microsoft.com/office/infopath/2007/PartnerControls">
          <TermName xmlns="http://schemas.microsoft.com/office/infopath/2007/PartnerControls">Apresentação</TermName>
          <TermId xmlns="http://schemas.microsoft.com/office/infopath/2007/PartnerControls">05505096-62b7-4282-91e4-f7ba993e1154</TermId>
        </TermInfo>
        <TermInfo xmlns="http://schemas.microsoft.com/office/infopath/2007/PartnerControls">
          <TermName xmlns="http://schemas.microsoft.com/office/infopath/2007/PartnerControls">Modelo</TermName>
          <TermId xmlns="http://schemas.microsoft.com/office/infopath/2007/PartnerControls">1cd2b427-3456-40f5-bf5d-678d2872fd0c</TermId>
        </TermInfo>
      </Terms>
    </TaxKeywordTaxHTField>
    <TaxCatchAll xmlns="3280e1c7-ea34-4f7d-9898-2292416fd12e">
      <Value>17</Value>
      <Value>2</Value>
      <Value>1</Value>
    </TaxCatchAll>
    <CategoryDescription xmlns="http://schemas.microsoft.com/sharepoint.v3">Apresentação do PowerPoint-16x9</CategoryDescrip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3a7a7e73-f764-4fdb-9e1d-e1c079f1c20e" ContentTypeId="0x0101" PreviousValue="false"/>
</file>

<file path=customXml/itemProps1.xml><?xml version="1.0" encoding="utf-8"?>
<ds:datastoreItem xmlns:ds="http://schemas.openxmlformats.org/officeDocument/2006/customXml" ds:itemID="{BCD91719-0AC9-44A3-8E13-3FDF154293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280e1c7-ea34-4f7d-9898-2292416fd12e"/>
    <ds:schemaRef ds:uri="http://schemas.microsoft.com/sharepoint.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413F8E-6FDD-435F-BCD8-65A1C910F8CE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microsoft.com/sharepoint.v3"/>
    <ds:schemaRef ds:uri="3280e1c7-ea34-4f7d-9898-2292416fd12e"/>
  </ds:schemaRefs>
</ds:datastoreItem>
</file>

<file path=customXml/itemProps3.xml><?xml version="1.0" encoding="utf-8"?>
<ds:datastoreItem xmlns:ds="http://schemas.openxmlformats.org/officeDocument/2006/customXml" ds:itemID="{F4CEED86-CA39-4C95-8378-4F3D7489776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629489A-4F7A-4ADB-90B3-8D042A1510D2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13167</TotalTime>
  <Words>95</Words>
  <Application>Microsoft Office PowerPoint</Application>
  <PresentationFormat>Widescreen</PresentationFormat>
  <Paragraphs>27</Paragraphs>
  <Slides>9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PowerPoint-16x9</dc:title>
  <dc:creator>Carolina da Costa Zannon Carneiro</dc:creator>
  <cp:keywords>power point; Modelo; Apresentação</cp:keywords>
  <cp:lastModifiedBy>Maria Franca e Leite Velloso - SPREV</cp:lastModifiedBy>
  <cp:revision>230</cp:revision>
  <cp:lastPrinted>2020-03-17T16:24:06Z</cp:lastPrinted>
  <dcterms:created xsi:type="dcterms:W3CDTF">2017-05-12T20:16:06Z</dcterms:created>
  <dcterms:modified xsi:type="dcterms:W3CDTF">2020-03-17T16:25:32Z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0x01010027254D2288CCCA488893A216B08574AD</vt:lpwstr>
  </property>
  <property fmtid="{D5CDD505-2E9C-101B-9397-08002B2CF9AE}" pid="3" name="TaxKeyword">
    <vt:lpwstr>17;#power point|dbf68a25-adcc-48bc-b034-b2383e4030fa;#2;#Apresentação|05505096-62b7-4282-91e4-f7ba993e1154;#1;#Modelo|1cd2b427-3456-40f5-bf5d-678d2872fd0c</vt:lpwstr>
  </property>
</Properties>
</file>